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89" r:id="rId3"/>
    <p:sldId id="264" r:id="rId4"/>
    <p:sldId id="307" r:id="rId5"/>
    <p:sldId id="299" r:id="rId6"/>
    <p:sldId id="308" r:id="rId7"/>
    <p:sldId id="300" r:id="rId8"/>
    <p:sldId id="301" r:id="rId9"/>
    <p:sldId id="309" r:id="rId10"/>
    <p:sldId id="302" r:id="rId11"/>
    <p:sldId id="303" r:id="rId12"/>
    <p:sldId id="304" r:id="rId13"/>
    <p:sldId id="328" r:id="rId14"/>
    <p:sldId id="305" r:id="rId15"/>
    <p:sldId id="262" r:id="rId16"/>
    <p:sldId id="265" r:id="rId17"/>
    <p:sldId id="325" r:id="rId18"/>
    <p:sldId id="310" r:id="rId19"/>
    <p:sldId id="290" r:id="rId20"/>
    <p:sldId id="272" r:id="rId21"/>
    <p:sldId id="316" r:id="rId22"/>
    <p:sldId id="311" r:id="rId23"/>
    <p:sldId id="312" r:id="rId24"/>
    <p:sldId id="313" r:id="rId25"/>
    <p:sldId id="269" r:id="rId26"/>
    <p:sldId id="292" r:id="rId27"/>
    <p:sldId id="282" r:id="rId28"/>
    <p:sldId id="314" r:id="rId29"/>
    <p:sldId id="271" r:id="rId30"/>
    <p:sldId id="274" r:id="rId31"/>
    <p:sldId id="276" r:id="rId32"/>
    <p:sldId id="319" r:id="rId33"/>
    <p:sldId id="326" r:id="rId34"/>
    <p:sldId id="329" r:id="rId35"/>
    <p:sldId id="330" r:id="rId36"/>
    <p:sldId id="278" r:id="rId37"/>
    <p:sldId id="294" r:id="rId38"/>
    <p:sldId id="295" r:id="rId39"/>
    <p:sldId id="320" r:id="rId40"/>
    <p:sldId id="324" r:id="rId41"/>
    <p:sldId id="323" r:id="rId42"/>
    <p:sldId id="296" r:id="rId43"/>
    <p:sldId id="297" r:id="rId44"/>
    <p:sldId id="331" r:id="rId45"/>
    <p:sldId id="332" r:id="rId46"/>
    <p:sldId id="279" r:id="rId47"/>
    <p:sldId id="321" r:id="rId48"/>
    <p:sldId id="280" r:id="rId49"/>
    <p:sldId id="283" r:id="rId50"/>
    <p:sldId id="306" r:id="rId51"/>
    <p:sldId id="317" r:id="rId52"/>
    <p:sldId id="284" r:id="rId53"/>
    <p:sldId id="285" r:id="rId54"/>
    <p:sldId id="286" r:id="rId55"/>
    <p:sldId id="287" r:id="rId56"/>
    <p:sldId id="288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87" autoAdjust="0"/>
    <p:restoredTop sz="86462" autoAdjust="0"/>
  </p:normalViewPr>
  <p:slideViewPr>
    <p:cSldViewPr>
      <p:cViewPr>
        <p:scale>
          <a:sx n="90" d="100"/>
          <a:sy n="90" d="100"/>
        </p:scale>
        <p:origin x="-1488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FD5D1-D0F2-4C8B-9CB7-55C875C6371B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2840E-2554-4E07-A74D-07C52A7C1C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840E-2554-4E07-A74D-07C52A7C1C7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840E-2554-4E07-A74D-07C52A7C1C7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840E-2554-4E07-A74D-07C52A7C1C74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628800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/>
              </a:rPr>
              <a:t>Живописец русской истории</a:t>
            </a:r>
          </a:p>
          <a:p>
            <a:pPr algn="ctr"/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630932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2016 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717032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К 250 - летию со дня рождения Н.М.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Карамзина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0" name="Picture 5" descr="1b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645024"/>
            <a:ext cx="33843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206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008" y="126876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&amp;Kcy;&amp;acy;&amp;rcy;&amp;tcy;&amp;icy;&amp;ncy;&amp;kcy;&amp;icy; &amp;pcy;&amp;ocy; &amp;zcy;&amp;acy;&amp;pcy;&amp;rcy;&amp;ocy;&amp;scy;&amp;ucy; &amp;gcy;&amp;vcy;&amp;acy;&amp;rcy;&amp;dcy;&amp;iecy;&amp;jcy;&amp;scy;&amp;kcy;&amp;icy;&amp;jcy;  &amp;Pcy;&amp;rcy;&amp;iecy;&amp;ocy;&amp;bcy;&amp;rcy;&amp;acy;&amp;zhcy;&amp;iecy;&amp;ncy;&amp;scy;&amp;kcy;&amp;icy;&amp;jcy;  &amp;pcy;&amp;ocy;&amp;lcy;&amp;kcy; &amp;vcy; &amp;Pcy;&amp;iecy;&amp;tcy;&amp;iecy;&amp;rcy;&amp;bcy;&amp;ucy;&amp;rcy;&amp;gcy;&amp;iecy; 1781 &amp;gcy;&amp;ocy;&amp;dcy;"/>
          <p:cNvPicPr>
            <a:picLocks noChangeAspect="1" noChangeArrowheads="1"/>
          </p:cNvPicPr>
          <p:nvPr/>
        </p:nvPicPr>
        <p:blipFill>
          <a:blip r:embed="rId2" cstate="print"/>
          <a:srcRect l="855" b="9593"/>
          <a:stretch>
            <a:fillRect/>
          </a:stretch>
        </p:blipFill>
        <p:spPr bwMode="auto">
          <a:xfrm>
            <a:off x="179512" y="620688"/>
            <a:ext cx="873992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1556792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Военная служба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48245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Отец настоял на том, чтобы Карамзин продолжил дело отца и служил в армии. Так Карамзин в 1781 году оказывается на действительной службе в гвардейском Преображенском полку в Петербурге. Военное дело у него сразу не заладилось, и спустя несколько месяцев Карамзин берёт годичный отпуск. В 1784 году получает свободу – указ об увольнении в отставку. Так и закончилась военная карьера Николая Михайловича Карамзина в чине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поручика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900igr.net/up/datai/239233/0018-024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764704"/>
            <a:ext cx="3705225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://russiahistory.ru/wp-content/uploads/2013/04/assamble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61206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3" y="692696"/>
            <a:ext cx="878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Светская жизнь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3794" name="Picture 2" descr="http://russkiymir.ru/upload/iblock/3e4/3e4b521da4122d55262d8563a671ab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4824"/>
            <a:ext cx="583264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Карамзин\Света - Карамзин\1 - 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3849906" cy="5256584"/>
          </a:xfrm>
          <a:prstGeom prst="rect">
            <a:avLst/>
          </a:prstGeom>
          <a:noFill/>
        </p:spPr>
      </p:pic>
      <p:pic>
        <p:nvPicPr>
          <p:cNvPr id="9219" name="Picture 3" descr="G:\Карамзин\Света - Карамзин\1 - 0007.jpg"/>
          <p:cNvPicPr>
            <a:picLocks noChangeAspect="1" noChangeArrowheads="1"/>
          </p:cNvPicPr>
          <p:nvPr/>
        </p:nvPicPr>
        <p:blipFill>
          <a:blip r:embed="rId4" cstate="print"/>
          <a:srcRect t="4225"/>
          <a:stretch>
            <a:fillRect/>
          </a:stretch>
        </p:blipFill>
        <p:spPr bwMode="auto">
          <a:xfrm>
            <a:off x="683568" y="2276872"/>
            <a:ext cx="3528392" cy="40324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99992" y="692696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Я20Б79 Большая Российская энциклопедия. В 30 т. Т. 13. Канцелярия конфискации - Киргизы : энциклопедия. - М. : Большая Российская энциклопедия, 2009. - 783 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636912"/>
            <a:ext cx="4320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Большой  Российской  энциклопедии даны сведения о Н. М. Карамзине: его биография, годы жизни и творчества, а также наследие, которое он оставил после себя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525658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После отставки Карамзин вёл активную светскую жизнь: он приобретает много друзей (среди которых братья Дмитриевы, Новиков, Плещеевы), становится масоном, издаёт первые переводы и собственные сочинения, выступает как автор "Детского чтения для сердца и разума" – первого детского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журнала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&amp;Kcy;&amp;acy;&amp;rcy;&amp;tcy;&amp;icy;&amp;ncy;&amp;kcy;&amp;icy; &amp;pcy;&amp;ocy; &amp;zcy;&amp;acy;&amp;pcy;&amp;rcy;&amp;ocy;&amp;scy;&amp;ucy; &amp;kcy;&amp;acy;&amp;rcy;&amp;acy;&amp;mcy;&amp;zcy;&amp;icy;&amp;ncy;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t="2041" r="-1367"/>
          <a:stretch>
            <a:fillRect/>
          </a:stretch>
        </p:blipFill>
        <p:spPr bwMode="auto">
          <a:xfrm>
            <a:off x="5148064" y="836712"/>
            <a:ext cx="3600498" cy="55446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9269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Monotype Corsiva" pitchFamily="66" charset="0"/>
              </a:rPr>
              <a:t>Русский путешественник</a:t>
            </a:r>
            <a:endParaRPr lang="ru-RU" sz="7200" dirty="0">
              <a:solidFill>
                <a:srgbClr val="7030A0"/>
              </a:solidFill>
            </a:endParaRPr>
          </a:p>
        </p:txBody>
      </p:sp>
      <p:pic>
        <p:nvPicPr>
          <p:cNvPr id="30722" name="Picture 2" descr="http://eot-canada.ca/wp-ru/wp-content/uploads/2015/05/img_9053l_01082013_164816_x4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620688"/>
            <a:ext cx="504056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Стремление к широкой образованности приводит Карамзина к идее европейского путешествия.</a:t>
            </a:r>
          </a:p>
          <a:p>
            <a:pPr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18 мая 1789 года Николай Карамзин отправился в путешествие по странам Европы. В 1790 году был в Париже и стал непосредственным свидетелем событий Великой французской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революции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www.twitsnaps.com/share/photo/93593_we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92696"/>
            <a:ext cx="3744416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арамзин\Света - Карамзин\1 - 0010.jpg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 r="38393" b="32597"/>
          <a:stretch>
            <a:fillRect/>
          </a:stretch>
        </p:blipFill>
        <p:spPr bwMode="auto">
          <a:xfrm>
            <a:off x="323528" y="836712"/>
            <a:ext cx="3816424" cy="54726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99992" y="1988840"/>
            <a:ext cx="4248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этом произведении писатель просвещает и воспитывает читателя, учит ценить достижения человеческого разума, культуру разных наций, понимать жизнь и обычаи других народов, любить свою родину, заставляет задуматься над важнейшими жизненными проблемами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764704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Ш4Р1К21 Карамзин, Н. М. Письма русского путешественника / Н. М. Карамзин. - М. : Правда, 1988-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544 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424936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uaig73.ru/assets/galleries/60/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8497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620688"/>
            <a:ext cx="88569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Возвращение на  родину</a:t>
            </a:r>
            <a:r>
              <a:rPr lang="ru-RU" b="1" dirty="0">
                <a:latin typeface="Monotype Corsiva" pitchFamily="66" charset="0"/>
              </a:rPr>
              <a:t/>
            </a:r>
            <a:br>
              <a:rPr lang="ru-RU" b="1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27650" name="AutoShape 2" descr="&amp;Kcy;&amp;acy;&amp;rcy;&amp;tcy;&amp;icy;&amp;ncy;&amp;kcy;&amp;icy; &amp;pcy;&amp;ocy; &amp;zcy;&amp;acy;&amp;pcy;&amp;rcy;&amp;ocy;&amp;scy;&amp;ucy; &amp;ncy;&amp;iecy;&amp;bcy;&amp;ocy;"/>
          <p:cNvSpPr>
            <a:spLocks noChangeAspect="1" noChangeArrowheads="1"/>
          </p:cNvSpPr>
          <p:nvPr/>
        </p:nvSpPr>
        <p:spPr bwMode="auto">
          <a:xfrm>
            <a:off x="155575" y="-2528888"/>
            <a:ext cx="7972425" cy="527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ыроватская\Карамзин\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764704"/>
            <a:ext cx="3744416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20688"/>
            <a:ext cx="5220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Николай Михайлович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Карамзин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(1766-1826)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4176464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Российский историк, писатель, поэт, журналист, почетный член Петербургской Академии Наук (1818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48680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возвращении из поездки  Карамзин поселился в Москве и начал деятельность в качестве профессионального писателя и журналиста, приступив к изданию «Московского журнала» 1791—1792 (первый русский литературный журнал, в котором среди других произведений Карамзина появилась упрочившая его славу повесть «Бедная Лиза»), затем выпустил ряд сборников и альманахов: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Аглая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», «Аониды»,  «Мои безделки», которые сделали сентиментализм основным литературным течением в России, а Карамзина — его признанным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лидером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амзин\Света - Карамзин\1 - 0013.jpg"/>
          <p:cNvPicPr>
            <a:picLocks noChangeAspect="1" noChangeArrowheads="1"/>
          </p:cNvPicPr>
          <p:nvPr/>
        </p:nvPicPr>
        <p:blipFill>
          <a:blip r:embed="rId2" cstate="print"/>
          <a:srcRect b="3558"/>
          <a:stretch>
            <a:fillRect/>
          </a:stretch>
        </p:blipFill>
        <p:spPr bwMode="auto">
          <a:xfrm>
            <a:off x="395536" y="764704"/>
            <a:ext cx="3825481" cy="5112568"/>
          </a:xfrm>
          <a:prstGeom prst="rect">
            <a:avLst/>
          </a:prstGeom>
          <a:noFill/>
        </p:spPr>
      </p:pic>
      <p:pic>
        <p:nvPicPr>
          <p:cNvPr id="2" name="Picture 2" descr="G:\Карамзин\Света - Карамзин\1 - 0014.jpg"/>
          <p:cNvPicPr>
            <a:picLocks noChangeAspect="1" noChangeArrowheads="1"/>
          </p:cNvPicPr>
          <p:nvPr/>
        </p:nvPicPr>
        <p:blipFill>
          <a:blip r:embed="rId3" cstate="print"/>
          <a:srcRect t="5797" r="4055" b="2899"/>
          <a:stretch>
            <a:fillRect/>
          </a:stretch>
        </p:blipFill>
        <p:spPr bwMode="auto">
          <a:xfrm>
            <a:off x="755576" y="1988840"/>
            <a:ext cx="3672408" cy="4536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692696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Вячеслав  Никонов. Карамзин как респектабельный консерватор/ Никонов Вячеслав//Родина.-2012.-№2.- С.-2-5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132856"/>
            <a:ext cx="41764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статье «Карамзин как респектабельный консерватор» Вячеслав  Никонов  пишет   об одном из самых выдающихся россиян - Н. М. Карамзине. Автор первой многотомной «Истории государства Российского». Карамзин – первый и наиболее яркий  российский  консерватор, интеллектуально ничем не уступавший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своим западноевропейским коллегам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 descr="&amp;Kcy;&amp;acy;&amp;rcy;&amp;tcy;&amp;icy;&amp;ncy;&amp;kcy;&amp;icy; &amp;pcy;&amp;ocy; &amp;zcy;&amp;acy;&amp;pcy;&amp;rcy;&amp;ocy;&amp;scy;&amp;ucy; &amp;kcy;&amp;acy;&amp;rcy;&amp;acy;&amp;mcy;&amp;zcy;&amp;icy;&amp;ncy;"/>
          <p:cNvSpPr>
            <a:spLocks noChangeAspect="1" noChangeArrowheads="1"/>
          </p:cNvSpPr>
          <p:nvPr/>
        </p:nvSpPr>
        <p:spPr bwMode="auto">
          <a:xfrm>
            <a:off x="155575" y="-1531938"/>
            <a:ext cx="4076700" cy="3200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2" name="AutoShape 4" descr="&amp;Kcy;&amp;acy;&amp;rcy;&amp;tcy;&amp;icy;&amp;ncy;&amp;kcy;&amp;icy; &amp;pcy;&amp;ocy; &amp;zcy;&amp;acy;&amp;pcy;&amp;rcy;&amp;ocy;&amp;scy;&amp;ucy; &amp;kcy;&amp;acy;&amp;rcy;&amp;acy;&amp;mcy;&amp;zcy;&amp;icy;&amp;ncy;"/>
          <p:cNvSpPr>
            <a:spLocks noChangeAspect="1" noChangeArrowheads="1"/>
          </p:cNvSpPr>
          <p:nvPr/>
        </p:nvSpPr>
        <p:spPr bwMode="auto">
          <a:xfrm>
            <a:off x="155575" y="-1531938"/>
            <a:ext cx="4076700" cy="3200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5" name="Picture 7" descr="&amp;Kcy;&amp;acy;&amp;rcy;&amp;tcy;&amp;icy;&amp;ncy;&amp;kcy;&amp;icy; &amp;pcy;&amp;ocy; &amp;zcy;&amp;acy;&amp;pcy;&amp;rcy;&amp;ocy;&amp;scy;&amp;ucy; &amp;kcy;&amp;acy;&amp;rcy;&amp;acy;&amp;mcy;&amp;zcy;&amp;icy;&amp;ncy;  &amp;pcy;&amp;icy;&amp;scy;&amp;acy;&amp;t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485" y="764704"/>
            <a:ext cx="8405987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0" name="Picture 12" descr="http://zavantag.com/tw_files2/urls_29/469/d-468029/468029_html_286768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40960" cy="607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764704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Реформа</a:t>
            </a:r>
          </a:p>
          <a:p>
            <a:pPr algn="ctr"/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русского </a:t>
            </a:r>
          </a:p>
          <a:p>
            <a:pPr algn="ctr"/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Литературного</a:t>
            </a:r>
          </a:p>
          <a:p>
            <a:pPr algn="ctr"/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языка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9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Реформа литературного языка, проведённая Карамзиным, выразилась не в том, что он издал какие-то указы и изменил нормы языка, а в том, что он сам стал писать свои произведения по-новому и помещать в своих альманахах переводные произведения, также написанные новым литературным языком. Чтобы выразить по-русски многообразие понятий и проявлений человеческой души, надо было развивать русский язык, создавать новую речевую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культуру: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«писать, как говорят» и «говорить, как пишут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650_0_1814b_9c3f54da_ori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836712"/>
            <a:ext cx="3240360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692696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Карамзин ввёл в русский язык множество новых слов  как неологизмов 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(«благотворительность», «влюблённость», «вольнодумство», «достопримечательность», «ответственность», «подозрительность», «промышленность», «утончённость», «первоклассный», «человечный»), так и варваризмов («тротуар», «кучер»). Также он одним из первых начал использовать букву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«Ё»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gogmsite.net/_Media/1818_or_before_first_meet-2.jpeg"/>
          <p:cNvPicPr>
            <a:picLocks noChangeAspect="1" noChangeArrowheads="1"/>
          </p:cNvPicPr>
          <p:nvPr/>
        </p:nvPicPr>
        <p:blipFill>
          <a:blip r:embed="rId2" cstate="print"/>
          <a:srcRect r="9910" b="10000"/>
          <a:stretch>
            <a:fillRect/>
          </a:stretch>
        </p:blipFill>
        <p:spPr bwMode="auto">
          <a:xfrm>
            <a:off x="395536" y="2204864"/>
            <a:ext cx="8496944" cy="439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76470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Семья</a:t>
            </a: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.tourbina.ru/photos/9794/big.photo/Ekaterina-Nikolaevna-Raev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076056" y="836712"/>
            <a:ext cx="3672408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504" y="692696"/>
            <a:ext cx="4752528" cy="611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В 1801 году Карамзин женился на Елизавете Ивановне Протасовой. </a:t>
            </a:r>
          </a:p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Она умерла в 1802 году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marL="365125" indent="-365125">
              <a:lnSpc>
                <a:spcPct val="120000"/>
              </a:lnSpc>
              <a:buClr>
                <a:srgbClr val="FF9933"/>
              </a:buClr>
              <a:buSzPct val="80000"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dic.academic.ru/pictures/wiki/files/69/Ekaterina_Karamzina_Benner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64088" y="836712"/>
            <a:ext cx="3456384" cy="56886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496855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1804 году Карамзин женился второй раз – на побочной дочери князя  </a:t>
            </a:r>
          </a:p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А. И. Вяземского Екатерине Андреевне Колывановой.    </a:t>
            </a:r>
          </a:p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У них было пятеро </a:t>
            </a:r>
          </a:p>
          <a:p>
            <a:pPr marL="365125" indent="-365125" algn="ctr">
              <a:buClr>
                <a:srgbClr val="FF9933"/>
              </a:buClr>
              <a:buSzPct val="80000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детей , в семье также воспитывалась дочь Карамзина от первого брака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Софья</a:t>
            </a:r>
            <a:endParaRPr lang="ru-RU" sz="3200" dirty="0"/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esritq.ru/uploads/images/t/h/e/the_b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84976" cy="6048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9024" y="610136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Рождение замысла </a:t>
            </a:r>
          </a:p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 Создание «Истории…»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5040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Хотел писать я много </a:t>
            </a:r>
          </a:p>
          <a:p>
            <a:pPr algn="ctr"/>
            <a:r>
              <a:rPr lang="ru-RU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 том, как человеку </a:t>
            </a:r>
          </a:p>
          <a:p>
            <a:pPr algn="ctr"/>
            <a:r>
              <a:rPr lang="ru-RU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Себя счастливым сделать</a:t>
            </a:r>
          </a:p>
          <a:p>
            <a:pPr algn="ctr"/>
            <a:r>
              <a:rPr lang="ru-RU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 мудрым быть в сей </a:t>
            </a:r>
            <a:r>
              <a:rPr lang="ru-RU" sz="40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жизни                         </a:t>
            </a:r>
            <a:endParaRPr lang="ru-RU" sz="4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r"/>
            <a:r>
              <a:rPr lang="ru-RU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                              Н.М. </a:t>
            </a:r>
            <a:r>
              <a:rPr lang="ru-RU" sz="40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Карамзин</a:t>
            </a:r>
            <a:endParaRPr lang="ru-RU" sz="4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5" descr="f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6293" y="476672"/>
            <a:ext cx="3954911" cy="532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692696"/>
            <a:ext cx="532859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История в некотором смысле есть священная книга народов: главная, необходимая; зерцало их бытия и деятельности; скрижаль откровений и правил; завет предков к потомству; дополнение, изъяснение настоящего и пример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будущего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   Н.М. Карамзин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pic.imghost.pro/big/2012/0221/0de96f2cda210b19776fdbf03e8aec67_bccc67a82a68db820f69d494ca490f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318135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620688"/>
            <a:ext cx="626469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just">
              <a:lnSpc>
                <a:spcPct val="150000"/>
              </a:lnSpc>
              <a:defRPr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Замысел о создание труда по истории 	России у Карамзина появился в июне 1803 года. Но лишь после того, как он получил звание историографа 31 октября 1803 года и расстался с журналом «Вестник Европы» 	в феврале 1804 года он приступил к своему многолетнему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труду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  <a:p>
            <a:pPr lvl="3" algn="just">
              <a:lnSpc>
                <a:spcPct val="150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Picture 5" descr="Файл:Vestnik Evr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3240360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Карамзин\Света - Карамзин\1 - 0005.jpg"/>
          <p:cNvPicPr>
            <a:picLocks noChangeAspect="1" noChangeArrowheads="1"/>
          </p:cNvPicPr>
          <p:nvPr/>
        </p:nvPicPr>
        <p:blipFill>
          <a:blip r:embed="rId2" cstate="print"/>
          <a:srcRect r="8339" b="11268"/>
          <a:stretch>
            <a:fillRect/>
          </a:stretch>
        </p:blipFill>
        <p:spPr bwMode="auto">
          <a:xfrm>
            <a:off x="323528" y="692696"/>
            <a:ext cx="3816424" cy="59046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3968" y="1772816"/>
            <a:ext cx="4608512" cy="3837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Знаменитая "История государства Российского", все двенадцать томов которой вошли в эту книгу, стала крупным событием общественной жизни страны, эпохой в изучении нашего прошлого. В качестве приложения к ней здесь же публикуется "Записка о древней и новой России", почти два столетия находившаяся под негласным запретом. Издание богато иллюстрировано - и прежде всего гравюрами из редчайшего альбома "Живописный Карамзин", вышедшего еще в пушкинские времена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620688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Т3(2)К21Карамзин, Н. М. История государства Российского / Н. М. Карамзин. - М. : Эксмо, 2002. - 1024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арамзин\Света - Карамзин\1 - 0008.jpg"/>
          <p:cNvPicPr>
            <a:picLocks noChangeAspect="1" noChangeArrowheads="1"/>
          </p:cNvPicPr>
          <p:nvPr/>
        </p:nvPicPr>
        <p:blipFill>
          <a:blip r:embed="rId2" cstate="print"/>
          <a:srcRect r="33483" b="26667"/>
          <a:stretch>
            <a:fillRect/>
          </a:stretch>
        </p:blipFill>
        <p:spPr bwMode="auto">
          <a:xfrm>
            <a:off x="323528" y="908720"/>
            <a:ext cx="3528392" cy="56166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1960" y="2132856"/>
            <a:ext cx="4464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"История государства Российского" Карамзина - это прекрасно изложенная история людей, их деяний, замыслов, чувств. Она рисует судьбы правителей и подчинена единой идее создавшей на всем пространстве многотомного изложения род единого грандиозного сюжета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836712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Т3(2)К21  Карамзин, Н. М. История государства Российского. Т. 1-4 / Н. М. Карамзин. - Калуга : Золотая аллея, 1993. - 560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Карамзин\Света - Карамзин\1 - 0011.jpg"/>
          <p:cNvPicPr>
            <a:picLocks noChangeAspect="1" noChangeArrowheads="1"/>
          </p:cNvPicPr>
          <p:nvPr/>
        </p:nvPicPr>
        <p:blipFill>
          <a:blip r:embed="rId2" cstate="print"/>
          <a:srcRect l="3553" r="32488" b="30769"/>
          <a:stretch>
            <a:fillRect/>
          </a:stretch>
        </p:blipFill>
        <p:spPr bwMode="auto">
          <a:xfrm>
            <a:off x="323528" y="836712"/>
            <a:ext cx="3816424" cy="56886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4008" y="2276873"/>
            <a:ext cx="417646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Настоящим томом открывается публикация "Истории государства Российского" Н. М. Карамзина. Том включает повествование о древнейших народах, населявших территорию Восточной Европы, славянских племенах, образовании древнерусского государства </a:t>
            </a:r>
          </a:p>
          <a:p>
            <a:pPr algn="just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 IX-XI вв.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764704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Т3(2)4К 21 Карамзин, Н. М. История государства Российского. Т. 1 / Н. М. Карамзин. - М. : Наука, 1989. - 640 с.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арамзин\Света - Карамзин\1 - 0012.jpg"/>
          <p:cNvPicPr>
            <a:picLocks noChangeAspect="1" noChangeArrowheads="1"/>
          </p:cNvPicPr>
          <p:nvPr/>
        </p:nvPicPr>
        <p:blipFill>
          <a:blip r:embed="rId2" cstate="print"/>
          <a:srcRect r="38981" b="30924"/>
          <a:stretch>
            <a:fillRect/>
          </a:stretch>
        </p:blipFill>
        <p:spPr bwMode="auto">
          <a:xfrm>
            <a:off x="323528" y="692696"/>
            <a:ext cx="3840427" cy="57606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4008" y="692696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Т3(2)К21  Карамзин, Н. М. История государства Российского в 12-ти томах. Т. 2-3 / Н. М. Карамзин. - М. : Наука, 1991. - 832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2420888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книга включает тома II-III "Истории государства Российского", охватывающие события русской истории после смерти великого князя Владимира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Святославича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1015 г. и до начала борьбы Руси с монголо-татарским нашествием (1238 г.)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2892822" cy="5762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692696"/>
            <a:ext cx="55446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«История государства Российского» — многотомное сочинение Н. М. Карамзина, описывающее Российскую историю, начиная со времён скифов, славян до времён Ивана Грозного и Смутного времени.   </a:t>
            </a: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Двенадцать томов «Истории государства Российского» создавались более 21 года – с начала 1804 по весну 1826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79513" y="1025317"/>
            <a:ext cx="87129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Н.М. Карамзин — писатель</a:t>
            </a:r>
            <a:endParaRPr kumimoji="0" lang="ru-RU" sz="72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15370" name="Picture 10" descr="http://cdn.rodovoederevo.ru/images/album_photos/34/1f/custom_341f38d8-ddfa-5d90-8c7d-43b207f77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920" y="3212976"/>
            <a:ext cx="5719384" cy="316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23528" y="754881"/>
            <a:ext cx="82089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Публикация Карамзиным «Писем русского путешественника» (1971—1792) и повести «Бедная Лиза» открыли в России эпоху сентиментализма.</a:t>
            </a:r>
            <a:endParaRPr kumimoji="0" lang="ru-RU" sz="27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Публикация этих произведений имела большой успех у читателей того времени, «Бедная Лиза» вызвала множество подражаний. Сентиментализм Карамзина оказал большое влияние на развитие русской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литературы</a:t>
            </a:r>
            <a:endParaRPr kumimoji="0" lang="ru-RU" sz="27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Карамзин\Света - Карамзин\1 - 0009.jpg"/>
          <p:cNvPicPr>
            <a:picLocks noChangeAspect="1" noChangeArrowheads="1"/>
          </p:cNvPicPr>
          <p:nvPr/>
        </p:nvPicPr>
        <p:blipFill>
          <a:blip r:embed="rId2" cstate="print"/>
          <a:srcRect r="38958" b="34663"/>
          <a:stretch>
            <a:fillRect/>
          </a:stretch>
        </p:blipFill>
        <p:spPr bwMode="auto">
          <a:xfrm>
            <a:off x="251520" y="764704"/>
            <a:ext cx="3816424" cy="58326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3968" y="1916832"/>
            <a:ext cx="4464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повести "Наталья, боярская дочь" Н.М.Карамзин изображает старую Русь, быт и нравы того времени.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Историческая повесть "Марфа-посадница" рассказывает об одном из самых драматических эпизодов истории вольного русского города Новгорода - присоединении его к Московскому княжеству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692696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Ш4Р1К 21  Карамзин, Н. М. Наталья, боярская дочь : повести / Н. М. Карамзин. - М. : Сов. Россия, 1988. - 96 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uzaok.ru/knigi/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71296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26876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Детство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&amp;Kcy;&amp;acy;&amp;rcy;&amp;tcy;&amp;icy;&amp;ncy;&amp;kcy;&amp;icy; &amp;pcy;&amp;ocy; &amp;zcy;&amp;acy;&amp;pcy;&amp;rcy;&amp;ocy;&amp;scy;&amp;ucy; &amp;kcy;&amp;acy;&amp;rcy;&amp;acy;&amp;mcy;&amp;zcy;&amp;icy;&amp;ncy; &amp;bcy;&amp;iecy;&amp;dcy;&amp;ncy;&amp;acy;&amp;yacy; &amp;lcy;&amp;icy;&amp;zcy;&amp;acy;"/>
          <p:cNvSpPr>
            <a:spLocks noChangeAspect="1" noChangeArrowheads="1"/>
          </p:cNvSpPr>
          <p:nvPr/>
        </p:nvSpPr>
        <p:spPr bwMode="auto">
          <a:xfrm>
            <a:off x="155575" y="-1393825"/>
            <a:ext cx="1905000" cy="291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&amp;Kcy;&amp;acy;&amp;rcy;&amp;tcy;&amp;icy;&amp;ncy;&amp;kcy;&amp;icy; &amp;pcy;&amp;ocy; &amp;zcy;&amp;acy;&amp;pcy;&amp;rcy;&amp;ocy;&amp;scy;&amp;ucy; &amp;kcy;&amp;acy;&amp;rcy;&amp;acy;&amp;mcy;&amp;zcy;&amp;icy;&amp;ncy; &amp;bcy;&amp;iecy;&amp;dcy;&amp;ncy;&amp;acy;&amp;yacy; &amp;lcy;&amp;icy;&amp;zcy;&amp;acy;"/>
          <p:cNvSpPr>
            <a:spLocks noChangeAspect="1" noChangeArrowheads="1"/>
          </p:cNvSpPr>
          <p:nvPr/>
        </p:nvSpPr>
        <p:spPr bwMode="auto">
          <a:xfrm>
            <a:off x="155575" y="-1393825"/>
            <a:ext cx="1905000" cy="291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 descr="G:\распад СССР\Nikolaj_Karamzin__Bednaya_Liza._Natalya_boyarskaya_doch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456384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11960" y="764704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Ш4Р1К 21 Карамзин, Н. М. Бедная Лиза : повести / Н. М. Карамзин. - М. : Сов. Россия, 1985. - 64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988840"/>
            <a:ext cx="4536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книгу вошли две  повести.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Бедная  Лиза - это повесть о печальной участи крестьянской девушки,  полюбившей дворянина.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повести Наталья Боярская дочь, Карамзин воссоздает картины жизни допет­ровской Руси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арамзин\Света - Карамзин\1 - 0001.jpg"/>
          <p:cNvPicPr>
            <a:picLocks noChangeAspect="1" noChangeArrowheads="1"/>
          </p:cNvPicPr>
          <p:nvPr/>
        </p:nvPicPr>
        <p:blipFill>
          <a:blip r:embed="rId2" cstate="print"/>
          <a:srcRect l="1919" t="1401" r="19411" b="10337"/>
          <a:stretch>
            <a:fillRect/>
          </a:stretch>
        </p:blipFill>
        <p:spPr bwMode="auto">
          <a:xfrm>
            <a:off x="395536" y="836712"/>
            <a:ext cx="3600400" cy="4536504"/>
          </a:xfrm>
          <a:prstGeom prst="rect">
            <a:avLst/>
          </a:prstGeom>
          <a:noFill/>
        </p:spPr>
      </p:pic>
      <p:pic>
        <p:nvPicPr>
          <p:cNvPr id="4099" name="Picture 3" descr="G:\Карамзин\Света - Карамзин\1 - 0002.jpg"/>
          <p:cNvPicPr>
            <a:picLocks noChangeAspect="1" noChangeArrowheads="1"/>
          </p:cNvPicPr>
          <p:nvPr/>
        </p:nvPicPr>
        <p:blipFill>
          <a:blip r:embed="rId3" cstate="print"/>
          <a:srcRect r="25705" b="13750"/>
          <a:stretch>
            <a:fillRect/>
          </a:stretch>
        </p:blipFill>
        <p:spPr bwMode="auto">
          <a:xfrm>
            <a:off x="611560" y="2204864"/>
            <a:ext cx="3240360" cy="42484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764704"/>
            <a:ext cx="4680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Ш5(2)7пР89 Русские писатели 1800-1917:биографический словарь.Т.2.Г-К. - М. : Большая Российская энциклопедия, 1992. - 623 с.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2348880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библиографическом словаре Русские писатели 1800- 1917 даны сведения о Н. М. Карамзине: его биография, годы жизни и творчества, а также наследие, которое он оставил после себя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znamus.ru/images/image-25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40968"/>
            <a:ext cx="59766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606751"/>
            <a:ext cx="896448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6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Поэзия Н.М.Карамзина</a:t>
            </a:r>
            <a:endParaRPr kumimoji="0" lang="ru-RU" sz="86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64096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Поэзия Карамзина развивалась также в сентиментально-романтическом направлении. Он во многом подготовлял романтическое видение мира и жанровые новообразования. Элегический тон многих его стихотворений, поэтизация страдания предвосхищают пафос поэзии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Жуковского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5689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Поэзия Карамзина, развившаяся в русле Карамзина интересует не внешний, физический мир, а внутренний, духовный мир человека. Его стихи говорят «на языке сердца», а не разума. Объект поэзии Карамзина составляет «простая жизнь», и для её описания он использует простые поэтические формы — бедные рифмы, избегает обилия метафор и других тропов, столь популярных в стихах его предшественников.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«Кто же милая твоя?»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стыжусь; мне, право, больно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Странность чувств моих открыть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предметом шуток быть.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Сердце в выборе не вольно!..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сказать? Она…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Ах! нимало не важна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талантов за собою Не имеет никаких;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Странность любви, или бессонница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(1793)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Другое отличие поэтики Карамзина состоит в том, что мир для него принципиально не познаваем, поэт признаёт наличие разных точек зрения на один и тот же предмет: </a:t>
            </a:r>
          </a:p>
          <a:p>
            <a:pPr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Кладбище (1792)</a:t>
            </a: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Один голос Страшно в могиле, хладной и тёмной!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Ветры здесь воют, гробы трясутся,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Белые кости стучат.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Другой голос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Тихо в могиле, мягкой, покойной.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Ветры здесь веют; спящим прохладно;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Травки, цветочки растут     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ulkul.ru/upload/iblock/4a3/4a3e7b0b4c5001a5150337def7f942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7"/>
            <a:ext cx="8640960" cy="378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620688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Н.М. Карамзин — переводчик</a:t>
            </a:r>
            <a:r>
              <a:rPr lang="ru-RU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Карамзин\Света - Карамзин\1 - 0015.jpg"/>
          <p:cNvPicPr>
            <a:picLocks noChangeAspect="1" noChangeArrowheads="1"/>
          </p:cNvPicPr>
          <p:nvPr/>
        </p:nvPicPr>
        <p:blipFill>
          <a:blip r:embed="rId2" cstate="print"/>
          <a:srcRect r="25231" b="12162"/>
          <a:stretch>
            <a:fillRect/>
          </a:stretch>
        </p:blipFill>
        <p:spPr bwMode="auto">
          <a:xfrm>
            <a:off x="539552" y="764704"/>
            <a:ext cx="3672408" cy="4680520"/>
          </a:xfrm>
          <a:prstGeom prst="rect">
            <a:avLst/>
          </a:prstGeom>
          <a:noFill/>
        </p:spPr>
      </p:pic>
      <p:pic>
        <p:nvPicPr>
          <p:cNvPr id="1028" name="Picture 4" descr="G:\Карамзин\Света - Карамзин\1 - 0017.jpg"/>
          <p:cNvPicPr>
            <a:picLocks noChangeAspect="1" noChangeArrowheads="1"/>
          </p:cNvPicPr>
          <p:nvPr/>
        </p:nvPicPr>
        <p:blipFill>
          <a:blip r:embed="rId3" cstate="print"/>
          <a:srcRect r="25516" b="12712"/>
          <a:stretch>
            <a:fillRect/>
          </a:stretch>
        </p:blipFill>
        <p:spPr bwMode="auto">
          <a:xfrm>
            <a:off x="1115616" y="1988840"/>
            <a:ext cx="3312368" cy="43924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620688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В. Политов. Влияние монголо-татарского ига на Древнерусское государство в дореволюционной историографии/  Политов В // Вопросы Истории.- 2016.-№2.- С.- 160-171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16016" y="2297560"/>
            <a:ext cx="40324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статье «Влияние монголо-татарского ига на Древнерусское государство в дореволюционной историографии»   В. Политов освещает развитие вопроса о влиянии монголо-татарского ига на социально-политические и экономические институты  России.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мнению Карамзина, татарское нашествие было той спасительной силой, которая стала источником возрождения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русского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самодержавия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1792 году Н. М. Карамзин перевел замечательный памятник индийской литературы — драму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Сакунтала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(«Шакунтала»),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автором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которой является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Калидаса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AutoShape 4" descr="https://j.livelib.ru/boocover/1000028095/l/781b/Kalidasa__Sakuntal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https://j.livelib.ru/boocover/1000028095/l/781b/Kalidasa__Sakuntal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j.livelib.ru/boocover/1000028095/l/781b/Kalidasa__Sakuntal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http://img.riamart.com/uploads/images/originals/02792600/51c1pqUM-S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48880"/>
            <a:ext cx="4104456" cy="4042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just">
              <a:lnSpc>
                <a:spcPct val="150000"/>
              </a:lnSpc>
              <a:buClr>
                <a:srgbClr val="FF9933"/>
              </a:buClr>
              <a:buSzPct val="80000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Смерть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Карамзина явилась результатом простуды, полученной 14 декабря 1825 года, и 3 июня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1826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года он скончался в Санкт-Петербурге. </a:t>
            </a:r>
          </a:p>
          <a:p>
            <a:pPr marL="365125" indent="-365125" algn="just">
              <a:lnSpc>
                <a:spcPct val="150000"/>
              </a:lnSpc>
              <a:buClr>
                <a:srgbClr val="FF9933"/>
              </a:buClr>
              <a:buSzPct val="80000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Похоронен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Тихвинском кладбище Александро-Невской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лавры</a:t>
            </a:r>
            <a:endParaRPr lang="ru-RU" sz="2400" b="1" dirty="0"/>
          </a:p>
        </p:txBody>
      </p:sp>
      <p:pic>
        <p:nvPicPr>
          <p:cNvPr id="4" name="Picture 7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4608513" cy="2974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3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4643438" y="2996952"/>
            <a:ext cx="4227512" cy="3367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640960" cy="561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Род Карамзиных происходил из крымских татар. Отец писателя, Михаил Егорович, был обычным симбирским помещиком среднего достатка, капитан гвардии в отставке. Мать, Екатерина Петровна (в девичестве – Пазухина), умерла, когда маленькому Николаю едва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исполнилось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2 года. Так что его воспитанием в детстве занимались няньки, гувернёры и сам отец. Его детские годы прошли в родовом имении Карамзиных, Знаменском. Здесь он с раннего детства и приобщился к чтению книг из богатой библиотеки, доставшейся ему в наследство от покойной матушки: это были французские романы, сочинения Ф. Эмина, "Римская история" Ш. Роллена и другие литературные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шедевры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019345"/>
            <a:ext cx="8784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6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Память</a:t>
            </a:r>
            <a:endParaRPr kumimoji="0" lang="ru-RU" sz="96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6146" name="Picture 2" descr="http://archiv.council.gov.ru/img/upload/1258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73682" y="2636912"/>
            <a:ext cx="869080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арамзин\Света - Карамзин\1 - 0003.jpg"/>
          <p:cNvPicPr>
            <a:picLocks noChangeAspect="1" noChangeArrowheads="1"/>
          </p:cNvPicPr>
          <p:nvPr/>
        </p:nvPicPr>
        <p:blipFill>
          <a:blip r:embed="rId2" cstate="print"/>
          <a:srcRect r="19787" b="18919"/>
          <a:stretch>
            <a:fillRect/>
          </a:stretch>
        </p:blipFill>
        <p:spPr bwMode="auto">
          <a:xfrm>
            <a:off x="323528" y="764704"/>
            <a:ext cx="4176464" cy="5616624"/>
          </a:xfrm>
          <a:prstGeom prst="rect">
            <a:avLst/>
          </a:prstGeom>
          <a:noFill/>
        </p:spPr>
      </p:pic>
      <p:pic>
        <p:nvPicPr>
          <p:cNvPr id="3075" name="Picture 3" descr="G:\Карамзин\Света - Карамзин\1 - 0004.jpg"/>
          <p:cNvPicPr>
            <a:picLocks noChangeAspect="1" noChangeArrowheads="1"/>
          </p:cNvPicPr>
          <p:nvPr/>
        </p:nvPicPr>
        <p:blipFill>
          <a:blip r:embed="rId3" cstate="print"/>
          <a:srcRect l="22103" t="19476" r="9935" b="4783"/>
          <a:stretch>
            <a:fillRect/>
          </a:stretch>
        </p:blipFill>
        <p:spPr bwMode="auto">
          <a:xfrm>
            <a:off x="1475656" y="2636912"/>
            <a:ext cx="3024336" cy="39604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62068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Т3(0)я20Б93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Бутромеев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В. П. Всемирная история в лицах. ХVIII -XIX века : энциклопедия для школьника / В. П.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Бутромеев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- М. : ОЛМА-ПРЕСС, 2000. - 320 с.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204864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  книги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Бутромеев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В. П. Всемирная история в лицах. XVIII -XIX века рассказывается о воспоминаниях А. С. Пушкина о Н. М. Карамзине.  В них он вспоминает свое первое знакомство с Карамзиным, а также  о их разговорах и спорах на тему  рабства и свободы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Памятник в Ульяновске</a:t>
            </a:r>
          </a:p>
        </p:txBody>
      </p:sp>
      <p:pic>
        <p:nvPicPr>
          <p:cNvPr id="3" name="Picture 7" descr="Monument_Karamzin_Gorelie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9138" cy="353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Ульяновск(симбирск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628800"/>
            <a:ext cx="3943350" cy="496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150px-Monument_Karamzin_bust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300192" y="1916832"/>
            <a:ext cx="252095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Памятник «1000-летие России» </a:t>
            </a:r>
            <a:b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в Великом Новгороде</a:t>
            </a:r>
          </a:p>
        </p:txBody>
      </p:sp>
      <p:pic>
        <p:nvPicPr>
          <p:cNvPr id="3" name="Picture 9" descr="bvznn-1a_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3168352" cy="3861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7" descr="3d0e3e84d2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24944"/>
            <a:ext cx="4464496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Памятник в Остафьево</a:t>
            </a:r>
          </a:p>
        </p:txBody>
      </p:sp>
      <p:pic>
        <p:nvPicPr>
          <p:cNvPr id="3" name="Picture 7" descr="0_1f4d9_2cebc9fd_-1-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3024336" cy="4035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8" descr="0_2fd91_a81c73e2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5400675" cy="361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Общественная библиотека 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имени Н.М. Карамзина 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в Симбирске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5113338" cy="3619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600400" cy="239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8964488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«Жить есть не писать историю,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не писать трагедии или комедии,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а как можно лучше мыслить, чувствовать и действовать,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любить добро, возвышаться душою к его источнику…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Чем далее живём,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тем более объясняется для нас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цель жизни и её совершенство.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Страсти должны не счастливить, а разрабатывать душу...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Делайте, что и как можете, только любите добро, </a:t>
            </a:r>
          </a:p>
          <a:p>
            <a:pPr eaLnBrk="0" hangingPunct="0">
              <a:lnSpc>
                <a:spcPct val="150000"/>
              </a:lnSpc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  и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что есть добро, спрашивайте у совести...»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Н.М.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Карамзин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&amp;ucy;&amp;scy;&amp;acy;&amp;dcy;&amp;softcy;&amp;bcy;&amp;acy; &amp;kcy;&amp;acy;&amp;rcy;&amp;acy;&amp;mcy;&amp;zcy;&amp;icy;&amp;ncy;&amp;ycy;&amp;k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5901558"/>
            <a:ext cx="8676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Родовое имение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Карамзиных</a:t>
            </a:r>
            <a:endParaRPr kumimoji="0" lang="ru-RU" sz="3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3" y="692696"/>
            <a:ext cx="8917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Образование</a:t>
            </a:r>
          </a:p>
        </p:txBody>
      </p:sp>
      <p:pic>
        <p:nvPicPr>
          <p:cNvPr id="34818" name="Picture 2" descr="http://brjunetka.ru/wp-content/uploads/2015/04/Faktyi-o-chtenii-523x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680987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2915816" y="1700808"/>
            <a:ext cx="3960440" cy="4844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4968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Получив домашнее образование, Карамзин закончил частный дворянский пансион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Фовеля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Симбирске. Записав сына в армейский полк, отец отдал Николая в 1778 году в лучший на тот момент времени пансион профессора  Московского университета И. И.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Шадена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где Карамзин подробно и с интересом изучал литературу, философию, иностранные языки, историю, поэтику. Это не мешало ему параллельно посещать лекции в Московском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университете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E:\Карамзин\0_aeb13_87700e96_XL.jpg"/>
          <p:cNvPicPr>
            <a:picLocks noChangeAspect="1" noChangeArrowheads="1"/>
          </p:cNvPicPr>
          <p:nvPr/>
        </p:nvPicPr>
        <p:blipFill>
          <a:blip r:embed="rId2" cstate="print"/>
          <a:srcRect l="3846"/>
          <a:stretch>
            <a:fillRect/>
          </a:stretch>
        </p:blipFill>
        <p:spPr bwMode="auto">
          <a:xfrm>
            <a:off x="5004048" y="692696"/>
            <a:ext cx="3816424" cy="5877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&amp;Kcy;&amp;acy;&amp;rcy;&amp;tcy;&amp;icy;&amp;ncy;&amp;kcy;&amp;icy; &amp;pcy;&amp;ocy; &amp;zcy;&amp;acy;&amp;pcy;&amp;rcy;&amp;ocy;&amp;scy;&amp;ucy; &amp;kcy;&amp;acy;&amp;rcy;&amp;acy;&amp;mcy;&amp;zcy;&amp;icy;&amp;ncy; &amp;vcy; &amp;dcy;&amp;iecy;&amp;tcy;&amp;scy;&amp;tcy;&amp;vcy;&amp;iecy;"/>
          <p:cNvPicPr>
            <a:picLocks noChangeAspect="1" noChangeArrowheads="1"/>
          </p:cNvPicPr>
          <p:nvPr/>
        </p:nvPicPr>
        <p:blipFill>
          <a:blip r:embed="rId2" cstate="print"/>
          <a:srcRect l="3583" t="2461" r="3262" b="2807"/>
          <a:stretch>
            <a:fillRect/>
          </a:stretch>
        </p:blipFill>
        <p:spPr bwMode="auto">
          <a:xfrm>
            <a:off x="1835696" y="620688"/>
            <a:ext cx="4896544" cy="598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324" name="AutoShape 4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528888"/>
            <a:ext cx="3838575" cy="527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528888"/>
            <a:ext cx="3838575" cy="527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8" name="AutoShape 8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528888"/>
            <a:ext cx="3838575" cy="527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1915</Words>
  <Application>Microsoft Office PowerPoint</Application>
  <PresentationFormat>Экран (4:3)</PresentationFormat>
  <Paragraphs>131</Paragraphs>
  <Slides>56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127</cp:revision>
  <dcterms:modified xsi:type="dcterms:W3CDTF">2016-12-15T11:24:38Z</dcterms:modified>
</cp:coreProperties>
</file>